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80" r:id="rId3"/>
    <p:sldId id="257" r:id="rId5"/>
    <p:sldId id="258" r:id="rId6"/>
    <p:sldId id="260" r:id="rId7"/>
    <p:sldId id="261" r:id="rId8"/>
    <p:sldId id="259" r:id="rId9"/>
    <p:sldId id="262" r:id="rId10"/>
    <p:sldId id="268" r:id="rId11"/>
    <p:sldId id="264" r:id="rId12"/>
    <p:sldId id="266" r:id="rId13"/>
    <p:sldId id="271" r:id="rId14"/>
    <p:sldId id="270" r:id="rId15"/>
    <p:sldId id="272" r:id="rId16"/>
    <p:sldId id="274" r:id="rId17"/>
    <p:sldId id="267" r:id="rId18"/>
    <p:sldId id="277" r:id="rId19"/>
    <p:sldId id="279" r:id="rId20"/>
    <p:sldId id="278" r:id="rId21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Britannic Bold" panose="020B0903060703020204" pitchFamily="34" charset="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5D"/>
    <a:srgbClr val="FFFEF6"/>
    <a:srgbClr val="FFC952"/>
    <a:srgbClr val="6CC6E6"/>
    <a:srgbClr val="34314C"/>
    <a:srgbClr val="FFFFFF"/>
    <a:srgbClr val="FCAFB0"/>
    <a:srgbClr val="1CADE4"/>
    <a:srgbClr val="FC8E8E"/>
    <a:srgbClr val="47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1" autoAdjust="0"/>
    <p:restoredTop sz="95455" autoAdjust="0"/>
  </p:normalViewPr>
  <p:slideViewPr>
    <p:cSldViewPr snapToGrid="0">
      <p:cViewPr varScale="1">
        <p:scale>
          <a:sx n="86" d="100"/>
          <a:sy n="86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3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14EC-95E1-4A9E-9228-2AA2D4751345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ED0E3-3F01-49FC-B46C-2EF3FC352A0D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8200-FFA4-4CE7-A2B5-E67326792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8" name="框架 14"/>
          <p:cNvSpPr/>
          <p:nvPr userDrawn="1"/>
        </p:nvSpPr>
        <p:spPr>
          <a:xfrm>
            <a:off x="293913" y="2889826"/>
            <a:ext cx="1219200" cy="724230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47992" b="93428"/>
          <a:stretch>
            <a:fillRect/>
          </a:stretch>
        </p:blipFill>
        <p:spPr>
          <a:xfrm>
            <a:off x="-7998" y="391587"/>
            <a:ext cx="6340839" cy="374755"/>
          </a:xfrm>
          <a:custGeom>
            <a:avLst/>
            <a:gdLst>
              <a:gd name="connsiteX0" fmla="*/ 0 w 6340839"/>
              <a:gd name="connsiteY0" fmla="*/ 0 h 374755"/>
              <a:gd name="connsiteX1" fmla="*/ 6340839 w 6340839"/>
              <a:gd name="connsiteY1" fmla="*/ 0 h 374755"/>
              <a:gd name="connsiteX2" fmla="*/ 6340839 w 6340839"/>
              <a:gd name="connsiteY2" fmla="*/ 374755 h 374755"/>
              <a:gd name="connsiteX3" fmla="*/ 0 w 6340839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9" h="374755">
                <a:moveTo>
                  <a:pt x="0" y="0"/>
                </a:moveTo>
                <a:lnTo>
                  <a:pt x="6340839" y="0"/>
                </a:lnTo>
                <a:lnTo>
                  <a:pt x="6340839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93760" b="51"/>
          <a:stretch>
            <a:fillRect/>
          </a:stretch>
        </p:blipFill>
        <p:spPr>
          <a:xfrm>
            <a:off x="5851162" y="6105309"/>
            <a:ext cx="6340838" cy="374755"/>
          </a:xfrm>
          <a:custGeom>
            <a:avLst/>
            <a:gdLst>
              <a:gd name="connsiteX0" fmla="*/ 0 w 6340838"/>
              <a:gd name="connsiteY0" fmla="*/ 0 h 374755"/>
              <a:gd name="connsiteX1" fmla="*/ 6340838 w 6340838"/>
              <a:gd name="connsiteY1" fmla="*/ 0 h 374755"/>
              <a:gd name="connsiteX2" fmla="*/ 6340838 w 6340838"/>
              <a:gd name="connsiteY2" fmla="*/ 374755 h 374755"/>
              <a:gd name="connsiteX3" fmla="*/ 0 w 6340838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8" h="374755">
                <a:moveTo>
                  <a:pt x="0" y="0"/>
                </a:moveTo>
                <a:lnTo>
                  <a:pt x="6340838" y="0"/>
                </a:lnTo>
                <a:lnTo>
                  <a:pt x="6340838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21" r="4197" b="75544"/>
          <a:stretch>
            <a:fillRect/>
          </a:stretch>
        </p:blipFill>
        <p:spPr>
          <a:xfrm>
            <a:off x="10654134" y="360707"/>
            <a:ext cx="1034144" cy="1480756"/>
          </a:xfrm>
          <a:custGeom>
            <a:avLst/>
            <a:gdLst>
              <a:gd name="connsiteX0" fmla="*/ 87840 w 1034144"/>
              <a:gd name="connsiteY0" fmla="*/ 87840 h 1480756"/>
              <a:gd name="connsiteX1" fmla="*/ 87840 w 1034144"/>
              <a:gd name="connsiteY1" fmla="*/ 1392916 h 1480756"/>
              <a:gd name="connsiteX2" fmla="*/ 946304 w 1034144"/>
              <a:gd name="connsiteY2" fmla="*/ 1392916 h 1480756"/>
              <a:gd name="connsiteX3" fmla="*/ 946304 w 1034144"/>
              <a:gd name="connsiteY3" fmla="*/ 87840 h 1480756"/>
              <a:gd name="connsiteX4" fmla="*/ 0 w 1034144"/>
              <a:gd name="connsiteY4" fmla="*/ 0 h 1480756"/>
              <a:gd name="connsiteX5" fmla="*/ 1034144 w 1034144"/>
              <a:gd name="connsiteY5" fmla="*/ 0 h 1480756"/>
              <a:gd name="connsiteX6" fmla="*/ 1034144 w 1034144"/>
              <a:gd name="connsiteY6" fmla="*/ 1480756 h 1480756"/>
              <a:gd name="connsiteX7" fmla="*/ 0 w 1034144"/>
              <a:gd name="connsiteY7" fmla="*/ 1480756 h 14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4144" h="1480756">
                <a:moveTo>
                  <a:pt x="87840" y="87840"/>
                </a:moveTo>
                <a:lnTo>
                  <a:pt x="87840" y="1392916"/>
                </a:lnTo>
                <a:lnTo>
                  <a:pt x="946304" y="1392916"/>
                </a:lnTo>
                <a:lnTo>
                  <a:pt x="946304" y="87840"/>
                </a:lnTo>
                <a:close/>
                <a:moveTo>
                  <a:pt x="0" y="0"/>
                </a:moveTo>
                <a:lnTo>
                  <a:pt x="1034144" y="0"/>
                </a:lnTo>
                <a:lnTo>
                  <a:pt x="1034144" y="1480756"/>
                </a:lnTo>
                <a:lnTo>
                  <a:pt x="0" y="148075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78839" b="93428"/>
          <a:stretch>
            <a:fillRect/>
          </a:stretch>
        </p:blipFill>
        <p:spPr>
          <a:xfrm>
            <a:off x="0" y="376626"/>
            <a:ext cx="2579914" cy="374755"/>
          </a:xfrm>
          <a:custGeom>
            <a:avLst/>
            <a:gdLst>
              <a:gd name="connsiteX0" fmla="*/ 0 w 2579914"/>
              <a:gd name="connsiteY0" fmla="*/ 0 h 374755"/>
              <a:gd name="connsiteX1" fmla="*/ 2579914 w 2579914"/>
              <a:gd name="connsiteY1" fmla="*/ 0 h 374755"/>
              <a:gd name="connsiteX2" fmla="*/ 2579914 w 2579914"/>
              <a:gd name="connsiteY2" fmla="*/ 374755 h 374755"/>
              <a:gd name="connsiteX3" fmla="*/ 0 w 2579914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914" h="374755">
                <a:moveTo>
                  <a:pt x="0" y="0"/>
                </a:moveTo>
                <a:lnTo>
                  <a:pt x="2579914" y="0"/>
                </a:lnTo>
                <a:lnTo>
                  <a:pt x="2579914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54643" r="64464" b="21309"/>
          <a:stretch>
            <a:fillRect/>
          </a:stretch>
        </p:blipFill>
        <p:spPr>
          <a:xfrm>
            <a:off x="2710542" y="3650343"/>
            <a:ext cx="1621972" cy="1456097"/>
          </a:xfrm>
          <a:custGeom>
            <a:avLst/>
            <a:gdLst>
              <a:gd name="connsiteX0" fmla="*/ 91022 w 1621972"/>
              <a:gd name="connsiteY0" fmla="*/ 91021 h 1456097"/>
              <a:gd name="connsiteX1" fmla="*/ 91022 w 1621972"/>
              <a:gd name="connsiteY1" fmla="*/ 1365076 h 1456097"/>
              <a:gd name="connsiteX2" fmla="*/ 1530950 w 1621972"/>
              <a:gd name="connsiteY2" fmla="*/ 1365076 h 1456097"/>
              <a:gd name="connsiteX3" fmla="*/ 1530950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2" y="91021"/>
                </a:moveTo>
                <a:lnTo>
                  <a:pt x="91022" y="1365076"/>
                </a:lnTo>
                <a:lnTo>
                  <a:pt x="1530950" y="1365076"/>
                </a:lnTo>
                <a:lnTo>
                  <a:pt x="1530950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 baseline="0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93929" b="68892"/>
          <a:stretch>
            <a:fillRect/>
          </a:stretch>
        </p:blipFill>
        <p:spPr>
          <a:xfrm>
            <a:off x="-16556" y="414727"/>
            <a:ext cx="740229" cy="1860388"/>
          </a:xfrm>
          <a:custGeom>
            <a:avLst/>
            <a:gdLst>
              <a:gd name="connsiteX0" fmla="*/ 0 w 740229"/>
              <a:gd name="connsiteY0" fmla="*/ 0 h 1860388"/>
              <a:gd name="connsiteX1" fmla="*/ 740229 w 740229"/>
              <a:gd name="connsiteY1" fmla="*/ 0 h 1860388"/>
              <a:gd name="connsiteX2" fmla="*/ 740229 w 740229"/>
              <a:gd name="connsiteY2" fmla="*/ 1860388 h 1860388"/>
              <a:gd name="connsiteX3" fmla="*/ 0 w 740229"/>
              <a:gd name="connsiteY3" fmla="*/ 1860388 h 186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29" h="1860388">
                <a:moveTo>
                  <a:pt x="0" y="0"/>
                </a:moveTo>
                <a:lnTo>
                  <a:pt x="740229" y="0"/>
                </a:lnTo>
                <a:lnTo>
                  <a:pt x="740229" y="1860388"/>
                </a:lnTo>
                <a:lnTo>
                  <a:pt x="0" y="1860388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2" t="84684" b="51"/>
          <a:stretch>
            <a:fillRect/>
          </a:stretch>
        </p:blipFill>
        <p:spPr>
          <a:xfrm>
            <a:off x="1491342" y="5602308"/>
            <a:ext cx="10700658" cy="924214"/>
          </a:xfrm>
          <a:custGeom>
            <a:avLst/>
            <a:gdLst>
              <a:gd name="connsiteX0" fmla="*/ 0 w 10700658"/>
              <a:gd name="connsiteY0" fmla="*/ 0 h 924214"/>
              <a:gd name="connsiteX1" fmla="*/ 10700658 w 10700658"/>
              <a:gd name="connsiteY1" fmla="*/ 0 h 924214"/>
              <a:gd name="connsiteX2" fmla="*/ 10700658 w 10700658"/>
              <a:gd name="connsiteY2" fmla="*/ 924214 h 924214"/>
              <a:gd name="connsiteX3" fmla="*/ 0 w 10700658"/>
              <a:gd name="connsiteY3" fmla="*/ 924214 h 9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658" h="924214">
                <a:moveTo>
                  <a:pt x="0" y="0"/>
                </a:moveTo>
                <a:lnTo>
                  <a:pt x="10700658" y="0"/>
                </a:lnTo>
                <a:lnTo>
                  <a:pt x="10700658" y="924214"/>
                </a:lnTo>
                <a:lnTo>
                  <a:pt x="0" y="92421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52682" r="72504" b="43362"/>
          <a:stretch>
            <a:fillRect/>
          </a:stretch>
        </p:blipFill>
        <p:spPr>
          <a:xfrm>
            <a:off x="1975879" y="3581400"/>
            <a:ext cx="1338943" cy="239487"/>
          </a:xfrm>
          <a:custGeom>
            <a:avLst/>
            <a:gdLst>
              <a:gd name="connsiteX0" fmla="*/ 0 w 1338943"/>
              <a:gd name="connsiteY0" fmla="*/ 0 h 239487"/>
              <a:gd name="connsiteX1" fmla="*/ 1338943 w 1338943"/>
              <a:gd name="connsiteY1" fmla="*/ 0 h 239487"/>
              <a:gd name="connsiteX2" fmla="*/ 1338943 w 1338943"/>
              <a:gd name="connsiteY2" fmla="*/ 239487 h 239487"/>
              <a:gd name="connsiteX3" fmla="*/ 0 w 1338943"/>
              <a:gd name="connsiteY3" fmla="*/ 239487 h 2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3" h="239487">
                <a:moveTo>
                  <a:pt x="0" y="0"/>
                </a:moveTo>
                <a:lnTo>
                  <a:pt x="1338943" y="0"/>
                </a:lnTo>
                <a:lnTo>
                  <a:pt x="1338943" y="239487"/>
                </a:lnTo>
                <a:lnTo>
                  <a:pt x="0" y="239487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8305801" y="742817"/>
            <a:ext cx="1621972" cy="1456097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9407843" y="1732156"/>
            <a:ext cx="1039860" cy="933516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48" y="6379029"/>
            <a:ext cx="9699171" cy="119744"/>
          </a:xfrm>
          <a:custGeom>
            <a:avLst/>
            <a:gdLst>
              <a:gd name="connsiteX0" fmla="*/ 0 w 9699171"/>
              <a:gd name="connsiteY0" fmla="*/ 0 h 119744"/>
              <a:gd name="connsiteX1" fmla="*/ 9699171 w 9699171"/>
              <a:gd name="connsiteY1" fmla="*/ 0 h 119744"/>
              <a:gd name="connsiteX2" fmla="*/ 9699171 w 9699171"/>
              <a:gd name="connsiteY2" fmla="*/ 119744 h 119744"/>
              <a:gd name="connsiteX3" fmla="*/ 0 w 9699171"/>
              <a:gd name="connsiteY3" fmla="*/ 119744 h 11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9171" h="119744">
                <a:moveTo>
                  <a:pt x="0" y="0"/>
                </a:moveTo>
                <a:lnTo>
                  <a:pt x="9699171" y="0"/>
                </a:lnTo>
                <a:lnTo>
                  <a:pt x="9699171" y="119744"/>
                </a:lnTo>
                <a:lnTo>
                  <a:pt x="0" y="119744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7588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.png"/><Relationship Id="rId2" Type="http://schemas.microsoft.com/office/2007/relationships/hdphoto" Target="../media/image18.wdp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openxmlformats.org/officeDocument/2006/relationships/image" Target="../media/image25.png"/><Relationship Id="rId6" Type="http://schemas.openxmlformats.org/officeDocument/2006/relationships/image" Target="../media/image9.jpeg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image" Target="../media/image1.png"/><Relationship Id="rId2" Type="http://schemas.microsoft.com/office/2007/relationships/hdphoto" Target="../media/image22.wdp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28932" y="3717723"/>
            <a:ext cx="506476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en-US" altLang="zh-CN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2016</a:t>
            </a:r>
            <a:r>
              <a:rPr kumimoji="1" lang="zh-CN" altLang="en-US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级计算机系</a:t>
            </a:r>
            <a:endParaRPr kumimoji="1" lang="zh-CN" altLang="en-US" sz="2800" kern="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875" y="1842580"/>
            <a:ext cx="5397631" cy="1107996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875" y="4548236"/>
            <a:ext cx="1485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毕设题目</a:t>
            </a:r>
            <a:r>
              <a:rPr kumimoji="1"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:</a:t>
            </a:r>
            <a:endParaRPr kumimoji="1" lang="en-US" altLang="zh-CN" sz="2400" b="1" dirty="0">
              <a:solidFill>
                <a:schemeClr val="bg2">
                  <a:lumMod val="50000"/>
                </a:schemeClr>
              </a:solidFill>
              <a:latin typeface="+mn-ea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117600" y="1489710"/>
            <a:ext cx="3493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学校：电子科技大学成都学院</a:t>
            </a:r>
            <a:endParaRPr kumimoji="1" lang="zh-CN" altLang="en-US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答辩人：李小平、廖志均、蔡永辉、廖凯）</a:t>
            </a: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	   	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5705" y="3846830"/>
            <a:ext cx="988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院系</a:t>
            </a:r>
            <a:r>
              <a:rPr lang="en-US" altLang="zh-CN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:</a:t>
            </a:r>
            <a:endParaRPr lang="en-US" altLang="zh-CN" sz="2800">
              <a:solidFill>
                <a:schemeClr val="bg2">
                  <a:lumMod val="50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61605" y="4548505"/>
            <a:ext cx="3999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OTunes 短视频 App 程序设计与实现</a:t>
            </a:r>
            <a:endParaRPr lang="zh-CN" alt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图片 6" descr="2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140335"/>
            <a:ext cx="4567555" cy="108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制作流程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3081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功能设计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30972" y="517912"/>
            <a:ext cx="5677646" cy="1221130"/>
            <a:chOff x="5830972" y="517912"/>
            <a:chExt cx="5677646" cy="1221130"/>
          </a:xfrm>
        </p:grpSpPr>
        <p:grpSp>
          <p:nvGrpSpPr>
            <p:cNvPr id="7" name="组 6"/>
            <p:cNvGrpSpPr/>
            <p:nvPr/>
          </p:nvGrpSpPr>
          <p:grpSpPr>
            <a:xfrm>
              <a:off x="7281565" y="517912"/>
              <a:ext cx="4227053" cy="1134513"/>
              <a:chOff x="7281565" y="863599"/>
              <a:chExt cx="4227053" cy="1134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81566" y="1347872"/>
                <a:ext cx="4227052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在应用启动完成的时候先加载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rootViewController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,rootVIewController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初始化完成后，加载开屏广告。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281565" y="863599"/>
                <a:ext cx="2452761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开屏广告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5830972" y="593584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924177"/>
              <a:ext cx="484273" cy="48427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830972" y="2438688"/>
            <a:ext cx="5677788" cy="1221130"/>
            <a:chOff x="5830972" y="2196551"/>
            <a:chExt cx="5677788" cy="1221130"/>
          </a:xfrm>
        </p:grpSpPr>
        <p:grpSp>
          <p:nvGrpSpPr>
            <p:cNvPr id="24" name="组 23"/>
            <p:cNvGrpSpPr/>
            <p:nvPr/>
          </p:nvGrpSpPr>
          <p:grpSpPr>
            <a:xfrm>
              <a:off x="7281565" y="2196551"/>
              <a:ext cx="4227195" cy="1134513"/>
              <a:chOff x="7281565" y="863599"/>
              <a:chExt cx="4227195" cy="113451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281566" y="1347872"/>
                <a:ext cx="4227052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将源视频的URL替换成了自己定义格式的URL，这时其实请求的就是local服务器了。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281565" y="863599"/>
                <a:ext cx="4227195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视频缓存KTVHTTPCache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5830972" y="2272223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2602815"/>
              <a:ext cx="484273" cy="484273"/>
            </a:xfrm>
            <a:prstGeom prst="rect">
              <a:avLst/>
            </a:prstGeom>
          </p:spPr>
        </p:pic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550" y="11366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成果展示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8509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05" y="1277743"/>
            <a:ext cx="4383024" cy="5084956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成品展示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808977" y="3950208"/>
            <a:ext cx="4383024" cy="2215516"/>
            <a:chOff x="7808977" y="3950208"/>
            <a:chExt cx="4383024" cy="2215516"/>
          </a:xfrm>
        </p:grpSpPr>
        <p:sp>
          <p:nvSpPr>
            <p:cNvPr id="5" name="矩形 4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7964948" y="4061600"/>
              <a:ext cx="4227052" cy="1214898"/>
              <a:chOff x="7281566" y="697631"/>
              <a:chExt cx="4227052" cy="121489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81566" y="1262289"/>
                <a:ext cx="4227052" cy="65024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修改基本信息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视频管理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81566" y="697631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9" y="1277743"/>
            <a:ext cx="4383024" cy="5084956"/>
          </a:xfrm>
          <a:prstGeom prst="rect">
            <a:avLst/>
          </a:prstGeom>
          <a:effectLst/>
        </p:spPr>
      </p:pic>
      <p:grpSp>
        <p:nvGrpSpPr>
          <p:cNvPr id="12" name="组 11"/>
          <p:cNvGrpSpPr/>
          <p:nvPr/>
        </p:nvGrpSpPr>
        <p:grpSpPr>
          <a:xfrm>
            <a:off x="3037450" y="3950207"/>
            <a:ext cx="4383024" cy="2215516"/>
            <a:chOff x="7808977" y="3950208"/>
            <a:chExt cx="4383024" cy="2215516"/>
          </a:xfrm>
        </p:grpSpPr>
        <p:sp>
          <p:nvSpPr>
            <p:cNvPr id="13" name="矩形 12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7964948" y="4104392"/>
              <a:ext cx="4227052" cy="1451507"/>
              <a:chOff x="7281566" y="740423"/>
              <a:chExt cx="4227052" cy="145150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81566" y="1262290"/>
                <a:ext cx="4227052" cy="92964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强制登录、切换账号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播放视频、关注、点赞、转发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拍摄上传视频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81566" y="740423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/>
        </p:nvSpPr>
        <p:spPr>
          <a:xfrm>
            <a:off x="1031607" y="1837546"/>
            <a:ext cx="977564" cy="9775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3" y="2084822"/>
            <a:ext cx="491959" cy="491959"/>
          </a:xfrm>
          <a:prstGeom prst="rect">
            <a:avLst/>
          </a:prstGeom>
        </p:spPr>
      </p:pic>
      <p:pic>
        <p:nvPicPr>
          <p:cNvPr id="4" name="图片 3" descr="22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950" y="7366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5" name="图片 4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965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存在问题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03810" y="1113354"/>
            <a:ext cx="2452761" cy="2522534"/>
            <a:chOff x="6212123" y="1113354"/>
            <a:chExt cx="2452761" cy="2522534"/>
          </a:xfrm>
        </p:grpSpPr>
        <p:grpSp>
          <p:nvGrpSpPr>
            <p:cNvPr id="7" name="组 6"/>
            <p:cNvGrpSpPr/>
            <p:nvPr/>
          </p:nvGrpSpPr>
          <p:grpSpPr>
            <a:xfrm>
              <a:off x="6212123" y="2342470"/>
              <a:ext cx="2452761" cy="1293418"/>
              <a:chOff x="751115" y="3635524"/>
              <a:chExt cx="2452761" cy="129341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5222" y="4278702"/>
                <a:ext cx="2324546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拍摄时，定时问题。解决方式：使用系统延时方法。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3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74" y="1113354"/>
              <a:ext cx="980057" cy="98005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498618" y="1899890"/>
            <a:ext cx="2452761" cy="2439623"/>
            <a:chOff x="3527115" y="1899890"/>
            <a:chExt cx="2452761" cy="24396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64" y="1899890"/>
              <a:ext cx="1011261" cy="1011261"/>
            </a:xfrm>
            <a:prstGeom prst="rect">
              <a:avLst/>
            </a:prstGeom>
          </p:spPr>
        </p:pic>
        <p:grpSp>
          <p:nvGrpSpPr>
            <p:cNvPr id="49" name="组 6"/>
            <p:cNvGrpSpPr/>
            <p:nvPr/>
          </p:nvGrpSpPr>
          <p:grpSpPr>
            <a:xfrm>
              <a:off x="3527115" y="3034944"/>
              <a:ext cx="2452761" cy="1304569"/>
              <a:chOff x="751115" y="3590920"/>
              <a:chExt cx="2452761" cy="130456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51115" y="3590920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15222" y="4245249"/>
                <a:ext cx="2324546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我的界面上下滑动不流畅，解决方式：手势冲突处理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51115" y="3794429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2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93426" y="2713843"/>
            <a:ext cx="2452761" cy="3310465"/>
            <a:chOff x="693426" y="2713843"/>
            <a:chExt cx="2452761" cy="331046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55" y="2713843"/>
              <a:ext cx="1058897" cy="1058897"/>
            </a:xfrm>
            <a:prstGeom prst="rect">
              <a:avLst/>
            </a:prstGeom>
          </p:spPr>
        </p:pic>
        <p:grpSp>
          <p:nvGrpSpPr>
            <p:cNvPr id="58" name="组 6"/>
            <p:cNvGrpSpPr/>
            <p:nvPr/>
          </p:nvGrpSpPr>
          <p:grpSpPr>
            <a:xfrm>
              <a:off x="693426" y="3871426"/>
              <a:ext cx="2452761" cy="2152882"/>
              <a:chOff x="751115" y="3570291"/>
              <a:chExt cx="2452761" cy="215288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51115" y="3570291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815222" y="4234098"/>
                <a:ext cx="2324546" cy="1489075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用户忘记账号或者账号忘记密码，都无法找回。解决方式：可通过短信验证码的方式登录，忘记密码后端实现找回密码的接口。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51115" y="3783278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1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670" y="11303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35995" y="2241334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拍摄效果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35993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61677" y="2241333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评论回复、点赞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61677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35995" y="4506615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视频内容监管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35993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1677" y="4506615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聊天功能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61677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61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608965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800" kern="0" dirty="0">
                <a:blipFill>
                  <a:blip r:embed="rId1"/>
                  <a:stretch>
                    <a:fillRect/>
                  </a:stretch>
                </a:blipFill>
                <a:latin typeface="+mn-lt"/>
                <a:cs typeface="+mn-ea"/>
                <a:sym typeface="+mn-lt"/>
              </a:rPr>
              <a:t>参考文献</a:t>
            </a:r>
            <a:endParaRPr kumimoji="1" lang="zh-CN" altLang="en-US" sz="2800" kern="0" dirty="0">
              <a:blipFill>
                <a:blip r:embed="rId1"/>
                <a:stretch>
                  <a:fillRect/>
                </a:stretch>
              </a:blipFill>
              <a:latin typeface="+mn-lt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164" y="999730"/>
            <a:ext cx="10425141" cy="3105150"/>
          </a:xfrm>
          <a:prstGeom prst="rect">
            <a:avLst/>
          </a:prstGeom>
          <a:noFill/>
          <a:ln w="63500">
            <a:solidFill>
              <a:srgbClr val="FFFEF6"/>
            </a:solidFill>
            <a:round/>
          </a:ln>
        </p:spPr>
        <p:txBody>
          <a:bodyPr wrap="square" numCol="2" spcCol="288000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胡辉. IOS 环境下使用 MVC 模式进行 APP 开发的设计思路探索[J].数字技术与应用,2015， 06:204-206.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崔维，李晖，刘佳佳，王艳娟. 基于 IOS 的企业 APP 客户端的开发与实现[J].科技创新与应 用,2014，24:30-31.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张超. 基于 iOS 平台播放器的设计与实现[D].河北师范大学,2015.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王志军. iOS 设备无缝调用媒体资源[J]. 电脑爱好者， 2014，02:75.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钱露. 基于 iOS 平台的小型社交网络的关键技术的研究与系统实现[D].北京邮电大学，2015.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田妞. WWDC2013 亮点汇[J].中国质量万里行，2013(07).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关东升. iOS 开发指南（第五版），2017:283-301.</a:t>
            </a:r>
            <a:endParaRPr lang="zh-CN" altLang="en-US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黄海. iOS 开发基础教程，2018:191-208.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牛丽，殷凡，熊志勇. iOS 平台移动学习资源构建及终端实现研究[J].中国教育信息化,2015， 12:18-21.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李爱军. 基于 iOS 平台的录音软件系统的设计与实现[J].办公自动化,2014,13:57-59.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 descr="2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9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9314" y="2999430"/>
            <a:ext cx="4100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Thank You</a:t>
            </a:r>
            <a:endParaRPr kumimoji="1" lang="zh-CN" altLang="en-US" sz="66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2436" y="2168433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谢谢观看</a:t>
            </a:r>
            <a:endParaRPr kumimoji="1" lang="zh-CN" altLang="en-US" sz="48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297" y="5562891"/>
            <a:ext cx="261501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lang="en-US" altLang="zh-CN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21018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885" y="1975982"/>
            <a:ext cx="4051109" cy="1107996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380582" y="1099374"/>
            <a:ext cx="3904352" cy="830997"/>
            <a:chOff x="6738666" y="1004851"/>
            <a:chExt cx="3904352" cy="830997"/>
          </a:xfrm>
        </p:grpSpPr>
        <p:sp>
          <p:nvSpPr>
            <p:cNvPr id="36" name="文本框 35"/>
            <p:cNvSpPr txBox="1"/>
            <p:nvPr/>
          </p:nvSpPr>
          <p:spPr>
            <a:xfrm>
              <a:off x="6738666" y="100485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i="0" u="none" strike="noStrike" kern="0" cap="none" spc="0" normalizeH="0" noProof="0" dirty="0" smtClean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Part 01</a:t>
              </a:r>
              <a:endParaRPr kumimoji="1" lang="zh-CN" altLang="en-US" sz="4800" i="0" u="none" strike="noStrike" kern="0" cap="none" spc="0" normalizeH="0" noProof="0" dirty="0" smtClean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选题背景</a:t>
              </a:r>
              <a:endParaRPr kumimoji="1" lang="zh-CN" alt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7377493" y="2111917"/>
            <a:ext cx="4014825" cy="830997"/>
            <a:chOff x="6628193" y="1945816"/>
            <a:chExt cx="4014825" cy="830997"/>
          </a:xfrm>
        </p:grpSpPr>
        <p:sp>
          <p:nvSpPr>
            <p:cNvPr id="54" name="文本框 53"/>
            <p:cNvSpPr txBox="1"/>
            <p:nvPr/>
          </p:nvSpPr>
          <p:spPr>
            <a:xfrm>
              <a:off x="6628193" y="1945816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 02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设计概述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6269307" y="3124460"/>
            <a:ext cx="4015627" cy="830997"/>
            <a:chOff x="6632321" y="2869146"/>
            <a:chExt cx="4015627" cy="830997"/>
          </a:xfrm>
        </p:grpSpPr>
        <p:sp>
          <p:nvSpPr>
            <p:cNvPr id="58" name="文本框 57"/>
            <p:cNvSpPr txBox="1"/>
            <p:nvPr/>
          </p:nvSpPr>
          <p:spPr>
            <a:xfrm>
              <a:off x="6632321" y="2869146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制作流程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0" name="组 79"/>
          <p:cNvGrpSpPr/>
          <p:nvPr/>
        </p:nvGrpSpPr>
        <p:grpSpPr>
          <a:xfrm>
            <a:off x="7406798" y="4137003"/>
            <a:ext cx="4014825" cy="830997"/>
            <a:chOff x="6633123" y="3774841"/>
            <a:chExt cx="4014825" cy="830997"/>
          </a:xfrm>
        </p:grpSpPr>
        <p:sp>
          <p:nvSpPr>
            <p:cNvPr id="62" name="文本框 61"/>
            <p:cNvSpPr txBox="1"/>
            <p:nvPr/>
          </p:nvSpPr>
          <p:spPr>
            <a:xfrm>
              <a:off x="6633123" y="377484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04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314720" y="398175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成果展示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线连接符 63"/>
            <p:cNvCxnSpPr/>
            <p:nvPr/>
          </p:nvCxnSpPr>
          <p:spPr>
            <a:xfrm>
              <a:off x="9016975" y="388738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组 80"/>
          <p:cNvGrpSpPr/>
          <p:nvPr/>
        </p:nvGrpSpPr>
        <p:grpSpPr>
          <a:xfrm>
            <a:off x="6380582" y="5149545"/>
            <a:ext cx="4015627" cy="830997"/>
            <a:chOff x="6627391" y="4715805"/>
            <a:chExt cx="4015627" cy="830997"/>
          </a:xfrm>
        </p:grpSpPr>
        <p:sp>
          <p:nvSpPr>
            <p:cNvPr id="74" name="文本框 73"/>
            <p:cNvSpPr txBox="1"/>
            <p:nvPr/>
          </p:nvSpPr>
          <p:spPr>
            <a:xfrm>
              <a:off x="6627391" y="4715805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05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09790" y="490508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未来展望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9012045" y="481071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3" name="图片 2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" y="327025"/>
            <a:ext cx="2488565" cy="52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23431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6" y="1662303"/>
            <a:ext cx="2639286" cy="1758837"/>
          </a:xfrm>
          <a:prstGeom prst="rect">
            <a:avLst/>
          </a:prstGeom>
          <a:effectLst/>
        </p:spPr>
      </p:pic>
      <p:sp>
        <p:nvSpPr>
          <p:cNvPr id="21" name="矩形 20"/>
          <p:cNvSpPr/>
          <p:nvPr/>
        </p:nvSpPr>
        <p:spPr>
          <a:xfrm>
            <a:off x="1133969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社会环境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4541392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1392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实现了制作方式上最简单化，一部手机就可以完成拍摄、制作、上传分享的功能。快节奏的生活使得用户在单个娱乐内容所占时间越来越短，短视频则更符合碎片化的浏览趋势，充分利用用户的零碎时间，让用户更直观便捷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4543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选题环境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8021966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5117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面临困境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81" y="1662302"/>
            <a:ext cx="2639286" cy="1758837"/>
          </a:xfrm>
          <a:prstGeom prst="rect">
            <a:avLst/>
          </a:prstGeom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55" y="1662302"/>
            <a:ext cx="2639286" cy="1758837"/>
          </a:xfrm>
          <a:prstGeom prst="rect">
            <a:avLst/>
          </a:prstGeom>
          <a:effectLst/>
        </p:spPr>
      </p:pic>
      <p:sp>
        <p:nvSpPr>
          <p:cNvPr id="23" name="矩形 22"/>
          <p:cNvSpPr/>
          <p:nvPr/>
        </p:nvSpPr>
        <p:spPr>
          <a:xfrm>
            <a:off x="1060817" y="4267090"/>
            <a:ext cx="3194865" cy="929640"/>
          </a:xfrm>
          <a:prstGeom prst="rect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智能手机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网络监管力度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4G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普及、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5G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商用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   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。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21966" y="4267090"/>
            <a:ext cx="3194865" cy="12096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视频短、传播快、内容丰富。生产流程简单、制作门槛低、参与性强等特点，让短视频从出现到崛起所用的时间十分短暂。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1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50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国内外现状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2575" y="4417060"/>
            <a:ext cx="11626850" cy="9702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国外最早对短视频进行研究的是 Gibbs 和 Colin,他们在文章《Short-form may be long-tail for mobile video》对短视频应用进行了介绍，并预言移动短视频应用势必成为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新媒体市场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必争之地。研究领域方面：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营销学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领域，如美国学者 Humayyun Khan 的《7 creative ways brands are using Vine》,作者对移动短视频应用 Vine 的商业价 值进行深入分析，认为短视频在营销方面发挥着重要作用。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384" y="3658578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国外研究现状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6070" y="1901190"/>
            <a:ext cx="11544300" cy="15290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传播学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领域，如赵昱、王勇泽的《短视频的传播现状分析》（2015 年），作者通过对秒拍、微 视、美拍三款流行短视频应用平台进行调查，总结分析出短视频的传播特点与传播现状； 短视频应用平台、短视频的发展现状及监管问题、受众分析、内容生产、媒介融合、版 权问题等方面。王晓红、包圆圆、吕强在《移动 短视频的发展现状及趋势观察》（2015 年）从发展现状、问题和趋势等四个方面探讨了 移动短视频应用在我国未来发展的路径。他们认为短视频发展主要存在以下问题：1.尚未建立合理的内容生产系统；2.定位不明确，内容同质化现象严重；3.盈利模式左右摇摆，缺乏成功目标。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6139" y="1211976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国内研究现状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4071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选题意义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44218" y="3492143"/>
            <a:ext cx="3815918" cy="1473512"/>
            <a:chOff x="1123186" y="3225227"/>
            <a:chExt cx="3890435" cy="1473512"/>
          </a:xfrm>
        </p:grpSpPr>
        <p:sp>
          <p:nvSpPr>
            <p:cNvPr id="5" name="矩形 4"/>
            <p:cNvSpPr/>
            <p:nvPr/>
          </p:nvSpPr>
          <p:spPr>
            <a:xfrm>
              <a:off x="1123186" y="3769099"/>
              <a:ext cx="3890435" cy="9296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随着短视频的诞生，越来越多的人加入到了新媒体这一行业，各大互联网厂商的推广也逐渐偏移到了短视频。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0937" y="3225227"/>
              <a:ext cx="1155782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理论意义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031772" y="3492143"/>
            <a:ext cx="3890435" cy="2057901"/>
            <a:chOff x="1097786" y="3225227"/>
            <a:chExt cx="3890435" cy="2057901"/>
          </a:xfrm>
        </p:grpSpPr>
        <p:sp>
          <p:nvSpPr>
            <p:cNvPr id="12" name="矩形 11"/>
            <p:cNvSpPr/>
            <p:nvPr/>
          </p:nvSpPr>
          <p:spPr>
            <a:xfrm>
              <a:off x="1097786" y="3794053"/>
              <a:ext cx="3890435" cy="148907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音视频随着智能手机的推广、以及</a:t>
              </a:r>
              <a:r>
                <a:rPr lang="en-US" altLang="zh-CN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4G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时代的到来已经成了不可或缺的部分，人们也不再满足通过图片、文字等方式来获取信息。音视频能更好的跟随社会的趋势，在简历中写出不一样的履历。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70937" y="3225227"/>
              <a:ext cx="1133644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实践意义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31772" y="1638845"/>
            <a:ext cx="6160587" cy="12096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传统视频生产与传播成本较高，不利于信息的传播。短视频则大大降低了生产传播门槛，即拍即传，随时分享。</a:t>
            </a:r>
            <a:r>
              <a:rPr kumimoji="1" lang="en-US" altLang="zh-CN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OTunes </a:t>
            </a: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一是为了检验自己大学几年的学习成果、二是为了在工程中了解、学习更多关于音视频的技术，拓展技术能力。</a:t>
            </a:r>
            <a:endParaRPr kumimoji="1" lang="zh-CN" altLang="en-US" sz="1400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923" y="2808433"/>
            <a:ext cx="562972" cy="562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8" y="2808433"/>
            <a:ext cx="562972" cy="562972"/>
          </a:xfrm>
          <a:prstGeom prst="rect">
            <a:avLst/>
          </a:prstGeom>
        </p:spPr>
      </p:pic>
      <p:pic>
        <p:nvPicPr>
          <p:cNvPr id="7" name="图片 6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87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设计概述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设计思路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4789" y="2336250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Two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06103" y="1184153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One</a:t>
            </a:r>
            <a:endParaRPr lang="zh-CN" altLang="en-US" sz="4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19350" y="3548769"/>
            <a:ext cx="1356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Three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06372" y="4718429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Four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822858" y="1392536"/>
            <a:ext cx="6954727" cy="972942"/>
            <a:chOff x="1264880" y="1914616"/>
            <a:chExt cx="6954727" cy="972942"/>
          </a:xfrm>
        </p:grpSpPr>
        <p:sp>
          <p:nvSpPr>
            <p:cNvPr id="60" name="矩形 59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TableView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来播放视频，节省性能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 smtClean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设计第一步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68724" y="2681036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One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2858" y="4767823"/>
            <a:ext cx="6954727" cy="972942"/>
            <a:chOff x="1264880" y="1914616"/>
            <a:chExt cx="6954727" cy="972942"/>
          </a:xfrm>
        </p:grpSpPr>
        <p:sp>
          <p:nvSpPr>
            <p:cNvPr id="76" name="矩形 75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tableViewCell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播放时能否触发上拉加载、下拉刷新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设计第四步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68724" y="2662528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Four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972942"/>
            <a:chOff x="1268793" y="1914616"/>
            <a:chExt cx="6950814" cy="972942"/>
          </a:xfrm>
        </p:grpSpPr>
        <p:sp>
          <p:nvSpPr>
            <p:cNvPr id="82" name="矩形 81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采用MJRefresh三方刷新框架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设计第三步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44317"/>
              <a:chOff x="5372637" y="2551148"/>
              <a:chExt cx="851758" cy="64431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662527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Three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2858" y="2517632"/>
            <a:ext cx="6954727" cy="972942"/>
            <a:chOff x="1264880" y="1914616"/>
            <a:chExt cx="6954727" cy="972942"/>
          </a:xfrm>
        </p:grpSpPr>
        <p:sp>
          <p:nvSpPr>
            <p:cNvPr id="88" name="矩形 87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切换时自动播放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设计第二步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68724" y="2693305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Two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18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75225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1590" y="1544877"/>
            <a:ext cx="3195948" cy="4168140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MVC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架构模式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RAC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函数响应式编程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(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登录注册界面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)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网络框架 AFNetworking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字段转模型 MJExtension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864" y="1544877"/>
            <a:ext cx="3195948" cy="4168140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自动布局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Masonry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UI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框架嵌套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SpringFramework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SpringMVC 框架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>
            <a:stCxn id="22" idx="3"/>
          </p:cNvCxnSpPr>
          <p:nvPr/>
        </p:nvCxnSpPr>
        <p:spPr>
          <a:xfrm>
            <a:off x="4667068" y="3656533"/>
            <a:ext cx="529482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endCxn id="33" idx="1"/>
          </p:cNvCxnSpPr>
          <p:nvPr/>
        </p:nvCxnSpPr>
        <p:spPr>
          <a:xfrm flipV="1">
            <a:off x="7253852" y="3656533"/>
            <a:ext cx="529483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01" y="2704033"/>
            <a:ext cx="1905000" cy="1905000"/>
          </a:xfrm>
          <a:prstGeom prst="rect">
            <a:avLst/>
          </a:prstGeom>
        </p:spPr>
      </p:pic>
      <p:pic>
        <p:nvPicPr>
          <p:cNvPr id="5" name="图片 4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0" y="6223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wqsufdz">
      <a:majorFont>
        <a:latin typeface="Britannic Bold"/>
        <a:ea typeface="思源黑体 CN Medium"/>
        <a:cs typeface=""/>
      </a:majorFont>
      <a:minorFont>
        <a:latin typeface="Britannic Bold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2390</Words>
  <Application>WPS 演示</Application>
  <PresentationFormat>宽屏</PresentationFormat>
  <Paragraphs>260</Paragraphs>
  <Slides>18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方正书宋_GBK</vt:lpstr>
      <vt:lpstr>Wingdings</vt:lpstr>
      <vt:lpstr>Britannic Bold</vt:lpstr>
      <vt:lpstr>思源黑体 CN Medium</vt:lpstr>
      <vt:lpstr>苹方-简</vt:lpstr>
      <vt:lpstr>微软雅黑</vt:lpstr>
      <vt:lpstr>汉仪旗黑KW</vt:lpstr>
      <vt:lpstr>微软雅黑</vt:lpstr>
      <vt:lpstr>宋体</vt:lpstr>
      <vt:lpstr>Arial Unicode MS</vt:lpstr>
      <vt:lpstr>等线</vt:lpstr>
      <vt:lpstr>汉仪中等线KW</vt:lpstr>
      <vt:lpstr>思源黑体 CN Medium</vt:lpstr>
      <vt:lpstr>汉仪书宋二KW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静态-素描做旧-毕业答辩-模板</dc:title>
  <dc:creator>日天杂谈</dc:creator>
  <cp:lastModifiedBy>hikobe</cp:lastModifiedBy>
  <cp:revision>328</cp:revision>
  <dcterms:created xsi:type="dcterms:W3CDTF">2020-05-22T14:59:52Z</dcterms:created>
  <dcterms:modified xsi:type="dcterms:W3CDTF">2020-05-22T14:59:52Z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6856164</vt:lpwstr>
  </property>
  <property fmtid="{D5CDD505-2E9C-101B-9397-08002B2CF9AE}" pid="3" name="NXPowerLiteVersion">
    <vt:lpwstr>D4.1.4</vt:lpwstr>
  </property>
  <property fmtid="{D5CDD505-2E9C-101B-9397-08002B2CF9AE}" pid="4" name="KSOProductBuildVer">
    <vt:lpwstr>2052-2.2.0.3563</vt:lpwstr>
  </property>
</Properties>
</file>